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0"/>
  </p:normalViewPr>
  <p:slideViewPr>
    <p:cSldViewPr snapToGrid="0" snapToObjects="1">
      <p:cViewPr>
        <p:scale>
          <a:sx n="68" d="100"/>
          <a:sy n="68" d="100"/>
        </p:scale>
        <p:origin x="1616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53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04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6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0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78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0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5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68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4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31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0013-5DBA-8646-8824-856C9F7F89DF}" type="datetimeFigureOut">
              <a:rPr lang="fr-FR" smtClean="0"/>
              <a:t>21/05/2023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6D59-3EC9-DC4D-AE59-6ECBD032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85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CCE386-70EB-B8D8-4BA9-F0399DD9D5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409232" y="2518810"/>
            <a:ext cx="11615870" cy="3869744"/>
          </a:xfrm>
          <a:prstGeom prst="rect">
            <a:avLst/>
          </a:prstGeom>
          <a:effectLst>
            <a:softEdge rad="224584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8A304A-379C-8FED-F764-A0F997EB3C9C}"/>
              </a:ext>
            </a:extLst>
          </p:cNvPr>
          <p:cNvSpPr txBox="1"/>
          <p:nvPr/>
        </p:nvSpPr>
        <p:spPr>
          <a:xfrm>
            <a:off x="1727062" y="136558"/>
            <a:ext cx="9347472" cy="116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>
                <a:solidFill>
                  <a:srgbClr val="002060"/>
                </a:solidFill>
                <a:latin typeface="American Typewriter" panose="02090604020004020304" pitchFamily="18" charset="77"/>
              </a:rPr>
              <a:t>Si vous avez des difficultés dans votre vie quotidienne ou vos relations sociales et que vous souhaitez apprendre des choses sur votre trouble, la réhabilitation psychosociale fait partie des soins innovants.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E267B1-22E7-38C7-EC7A-4E89DACE9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4873" y1="27496" x2="40127" y2="85561"/>
                        <a14:backgroundMark x1="17291" y1="14716" x2="29127" y2="82212"/>
                        <a14:backgroundMark x1="18600" y1="21935" x2="24873" y2="23441"/>
                        <a14:backgroundMark x1="24873" y1="23441" x2="50491" y2="19447"/>
                        <a14:backgroundMark x1="38000" y1="41935" x2="48127" y2="21659"/>
                        <a14:backgroundMark x1="48127" y1="21659" x2="60527" y2="14654"/>
                        <a14:backgroundMark x1="60527" y1="14654" x2="67164" y2="16344"/>
                        <a14:backgroundMark x1="67164" y1="16344" x2="71182" y2="22488"/>
                        <a14:backgroundMark x1="71182" y1="22488" x2="73182" y2="40215"/>
                        <a14:backgroundMark x1="73182" y1="40215" x2="72855" y2="73610"/>
                        <a14:backgroundMark x1="74655" y1="83902" x2="80182" y2="54009"/>
                        <a14:backgroundMark x1="80182" y1="54009" x2="80909" y2="34439"/>
                        <a14:backgroundMark x1="80909" y1="34439" x2="78873" y2="25776"/>
                        <a14:backgroundMark x1="78873" y1="25776" x2="78436" y2="25561"/>
                        <a14:backgroundMark x1="68909" y1="39724" x2="62164" y2="27773"/>
                        <a14:backgroundMark x1="46709" y1="83625" x2="44582" y2="23902"/>
                        <a14:backgroundMark x1="47364" y1="65008" x2="47200" y2="70568"/>
                        <a14:backgroundMark x1="63818" y1="80000" x2="63145" y2="70015"/>
                        <a14:backgroundMark x1="56582" y1="72780" x2="57891" y2="82488"/>
                        <a14:backgroundMark x1="64145" y1="79171" x2="65618" y2="86390"/>
                        <a14:backgroundMark x1="65618" y1="86390" x2="65618" y2="86390"/>
                        <a14:backgroundMark x1="57891" y1="74992" x2="58382" y2="74163"/>
                        <a14:backgroundMark x1="63473" y1="70015" x2="64145" y2="69155"/>
                        <a14:backgroundMark x1="53782" y1="37788" x2="53782" y2="37788"/>
                        <a14:backgroundMark x1="53945" y1="37512" x2="53945" y2="37512"/>
                        <a14:backgroundMark x1="54436" y1="36098" x2="53945" y2="38341"/>
                      </a14:backgroundRemoval>
                    </a14:imgEffect>
                  </a14:imgLayer>
                </a14:imgProps>
              </a:ext>
            </a:extLst>
          </a:blip>
          <a:srcRect l="46548" t="20387" r="27971" b="8055"/>
          <a:stretch/>
        </p:blipFill>
        <p:spPr>
          <a:xfrm flipH="1">
            <a:off x="-83044" y="3041995"/>
            <a:ext cx="1075001" cy="17161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5664"/>
              </a:srgbClr>
            </a:outerShdw>
          </a:effectLst>
        </p:spPr>
      </p:pic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0C215D51-B564-334B-5C0D-DA9EE8770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6628" y="4417228"/>
            <a:ext cx="681745" cy="6817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4E7189A-37D5-940E-976F-3491D0FE355D}"/>
              </a:ext>
            </a:extLst>
          </p:cNvPr>
          <p:cNvCxnSpPr>
            <a:cxnSpLocks/>
          </p:cNvCxnSpPr>
          <p:nvPr/>
        </p:nvCxnSpPr>
        <p:spPr>
          <a:xfrm>
            <a:off x="2107499" y="5098971"/>
            <a:ext cx="8286" cy="11717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C421E4F-6F0A-A795-715E-8D8583FCFED2}"/>
              </a:ext>
            </a:extLst>
          </p:cNvPr>
          <p:cNvSpPr txBox="1"/>
          <p:nvPr/>
        </p:nvSpPr>
        <p:spPr>
          <a:xfrm>
            <a:off x="775825" y="6412779"/>
            <a:ext cx="269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Goudy Old Style" panose="02020502050305020303" pitchFamily="18" charset="77"/>
              </a:rPr>
              <a:t>Demandez un courrier à votre médecin </a:t>
            </a:r>
            <a:r>
              <a:rPr lang="fr-FR" sz="1600" dirty="0">
                <a:latin typeface="Goudy Old Style" panose="02020502050305020303" pitchFamily="18" charset="77"/>
              </a:rPr>
              <a:t>(psychiatre ou généraliste)</a:t>
            </a:r>
          </a:p>
        </p:txBody>
      </p:sp>
      <p:pic>
        <p:nvPicPr>
          <p:cNvPr id="16" name="Graphique 15" descr="Badge avec un remplissage uni">
            <a:extLst>
              <a:ext uri="{FF2B5EF4-FFF2-40B4-BE49-F238E27FC236}">
                <a16:creationId xmlns:a16="http://schemas.microsoft.com/office/drawing/2014/main" id="{E1B90533-DDCB-8B2F-32E2-84C19AC2C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8999" y="4453683"/>
            <a:ext cx="681745" cy="6817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036D36C-C30D-8CF9-24BD-7B242FBBE34E}"/>
              </a:ext>
            </a:extLst>
          </p:cNvPr>
          <p:cNvCxnSpPr>
            <a:cxnSpLocks/>
          </p:cNvCxnSpPr>
          <p:nvPr/>
        </p:nvCxnSpPr>
        <p:spPr>
          <a:xfrm>
            <a:off x="3969870" y="2500906"/>
            <a:ext cx="5581" cy="202885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phique 21" descr="Badge 3 avec un remplissage uni">
            <a:extLst>
              <a:ext uri="{FF2B5EF4-FFF2-40B4-BE49-F238E27FC236}">
                <a16:creationId xmlns:a16="http://schemas.microsoft.com/office/drawing/2014/main" id="{8170906E-DFF1-7FBF-E045-03BA63A97E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22751" y="3437783"/>
            <a:ext cx="681739" cy="6817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F077883-1D93-5E39-6C31-6BBAC24E9304}"/>
              </a:ext>
            </a:extLst>
          </p:cNvPr>
          <p:cNvSpPr txBox="1"/>
          <p:nvPr/>
        </p:nvSpPr>
        <p:spPr>
          <a:xfrm>
            <a:off x="2620464" y="1938666"/>
            <a:ext cx="269881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80" b="1" dirty="0">
                <a:latin typeface="Goudy Old Style" panose="02020502050305020303" pitchFamily="18" charset="77"/>
              </a:rPr>
              <a:t>Entretien motivationnel </a:t>
            </a:r>
            <a:r>
              <a:rPr lang="fr-FR" sz="1680" dirty="0">
                <a:latin typeface="Goudy Old Style" panose="02020502050305020303" pitchFamily="18" charset="77"/>
              </a:rPr>
              <a:t>(1</a:t>
            </a:r>
            <a:r>
              <a:rPr lang="fr-FR" sz="1680" baseline="30000" dirty="0">
                <a:latin typeface="Goudy Old Style" panose="02020502050305020303" pitchFamily="18" charset="77"/>
              </a:rPr>
              <a:t>er</a:t>
            </a:r>
            <a:r>
              <a:rPr lang="fr-FR" sz="1680" dirty="0">
                <a:latin typeface="Goudy Old Style" panose="02020502050305020303" pitchFamily="18" charset="77"/>
              </a:rPr>
              <a:t> RDV avec l’équipe)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C648846-FF78-DFA0-193E-560D0954084D}"/>
              </a:ext>
            </a:extLst>
          </p:cNvPr>
          <p:cNvCxnSpPr>
            <a:cxnSpLocks/>
          </p:cNvCxnSpPr>
          <p:nvPr/>
        </p:nvCxnSpPr>
        <p:spPr>
          <a:xfrm flipH="1">
            <a:off x="6058044" y="4072924"/>
            <a:ext cx="1" cy="228960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661D7359-FD8C-039A-A828-3E88414FF47D}"/>
              </a:ext>
            </a:extLst>
          </p:cNvPr>
          <p:cNvSpPr txBox="1"/>
          <p:nvPr/>
        </p:nvSpPr>
        <p:spPr>
          <a:xfrm>
            <a:off x="4911121" y="6390259"/>
            <a:ext cx="229384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80" b="1" dirty="0">
                <a:latin typeface="Goudy Old Style" panose="02020502050305020303" pitchFamily="18" charset="77"/>
              </a:rPr>
              <a:t>Analyse de la demande </a:t>
            </a:r>
          </a:p>
          <a:p>
            <a:pPr algn="ctr"/>
            <a:r>
              <a:rPr lang="fr-FR" sz="1680" dirty="0">
                <a:latin typeface="Goudy Old Style" panose="02020502050305020303" pitchFamily="18" charset="77"/>
              </a:rPr>
              <a:t>(relevant du service ou réorientation)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4A933A8-0D6E-5B0F-E5C1-076F423C0688}"/>
              </a:ext>
            </a:extLst>
          </p:cNvPr>
          <p:cNvSpPr txBox="1"/>
          <p:nvPr/>
        </p:nvSpPr>
        <p:spPr>
          <a:xfrm>
            <a:off x="6481219" y="1574241"/>
            <a:ext cx="331446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80" b="1" dirty="0">
                <a:latin typeface="Goudy Old Style" panose="02020502050305020303" pitchFamily="18" charset="77"/>
              </a:rPr>
              <a:t>Si ….</a:t>
            </a:r>
          </a:p>
          <a:p>
            <a:pPr algn="ctr"/>
            <a:r>
              <a:rPr lang="fr-FR" sz="1680" dirty="0">
                <a:latin typeface="Goudy Old Style" panose="02020502050305020303" pitchFamily="18" charset="77"/>
              </a:rPr>
              <a:t>Évaluations cliniques, Neuropsychologiques, fonctionnelles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C22658-FFF9-25BF-D2A0-E4CDA4052A44}"/>
              </a:ext>
            </a:extLst>
          </p:cNvPr>
          <p:cNvSpPr/>
          <p:nvPr/>
        </p:nvSpPr>
        <p:spPr>
          <a:xfrm>
            <a:off x="1209996" y="3077848"/>
            <a:ext cx="1830469" cy="1111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23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E661183-3A86-E6B5-5C93-90D3DB4C0ABB}"/>
              </a:ext>
            </a:extLst>
          </p:cNvPr>
          <p:cNvSpPr txBox="1"/>
          <p:nvPr/>
        </p:nvSpPr>
        <p:spPr>
          <a:xfrm>
            <a:off x="1107412" y="3102589"/>
            <a:ext cx="205598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80" b="1" dirty="0">
                <a:latin typeface="Goudy Old Style" panose="02020502050305020303" pitchFamily="18" charset="77"/>
              </a:rPr>
              <a:t>Dossier de préadmission </a:t>
            </a:r>
            <a:r>
              <a:rPr lang="fr-FR" sz="1680" dirty="0">
                <a:latin typeface="Goudy Old Style" panose="02020502050305020303" pitchFamily="18" charset="77"/>
              </a:rPr>
              <a:t>envoyé puis réception du dossier</a:t>
            </a:r>
          </a:p>
        </p:txBody>
      </p:sp>
      <p:pic>
        <p:nvPicPr>
          <p:cNvPr id="31" name="Graphique 30" descr="Combiné avec un remplissage uni">
            <a:extLst>
              <a:ext uri="{FF2B5EF4-FFF2-40B4-BE49-F238E27FC236}">
                <a16:creationId xmlns:a16="http://schemas.microsoft.com/office/drawing/2014/main" id="{CE39D87A-C3A1-C733-A5AC-9A591F439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70223" y="3154741"/>
            <a:ext cx="225843" cy="225843"/>
          </a:xfrm>
          <a:prstGeom prst="rect">
            <a:avLst/>
          </a:prstGeom>
        </p:spPr>
      </p:pic>
      <p:pic>
        <p:nvPicPr>
          <p:cNvPr id="36" name="Graphique 35" descr="Badge 4 avec un remplissage uni">
            <a:extLst>
              <a:ext uri="{FF2B5EF4-FFF2-40B4-BE49-F238E27FC236}">
                <a16:creationId xmlns:a16="http://schemas.microsoft.com/office/drawing/2014/main" id="{9E3DF563-9292-3C5D-72B8-BAF33875BF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99767" y="4331379"/>
            <a:ext cx="681738" cy="6817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85"/>
              </a:srgbClr>
            </a:outerShdw>
          </a:effectLst>
        </p:spPr>
      </p:pic>
      <p:pic>
        <p:nvPicPr>
          <p:cNvPr id="38" name="Graphique 37" descr="Badge 5 avec un remplissage uni">
            <a:extLst>
              <a:ext uri="{FF2B5EF4-FFF2-40B4-BE49-F238E27FC236}">
                <a16:creationId xmlns:a16="http://schemas.microsoft.com/office/drawing/2014/main" id="{47C4554C-596F-CFE1-2FFD-B2D7AD443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24263" y="3531074"/>
            <a:ext cx="681739" cy="6817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C2F26D8-88B0-F11A-ACA3-0E2CED184166}"/>
              </a:ext>
            </a:extLst>
          </p:cNvPr>
          <p:cNvCxnSpPr>
            <a:cxnSpLocks/>
          </p:cNvCxnSpPr>
          <p:nvPr/>
        </p:nvCxnSpPr>
        <p:spPr>
          <a:xfrm>
            <a:off x="8138452" y="2516647"/>
            <a:ext cx="0" cy="185333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435A746-9CE4-71BB-7D91-00BCF19A532E}"/>
              </a:ext>
            </a:extLst>
          </p:cNvPr>
          <p:cNvCxnSpPr>
            <a:cxnSpLocks/>
          </p:cNvCxnSpPr>
          <p:nvPr/>
        </p:nvCxnSpPr>
        <p:spPr>
          <a:xfrm>
            <a:off x="9969232" y="4134950"/>
            <a:ext cx="0" cy="225360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09354D0-BCBD-A162-B0F5-5A3C219F2B15}"/>
              </a:ext>
            </a:extLst>
          </p:cNvPr>
          <p:cNvSpPr txBox="1"/>
          <p:nvPr/>
        </p:nvSpPr>
        <p:spPr>
          <a:xfrm>
            <a:off x="8011850" y="6388555"/>
            <a:ext cx="4588301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80" b="1" dirty="0">
                <a:latin typeface="Goudy Old Style" panose="02020502050305020303" pitchFamily="18" charset="77"/>
              </a:rPr>
              <a:t>Synthèse de restitution </a:t>
            </a:r>
            <a:r>
              <a:rPr lang="fr-FR" sz="1470" i="1" dirty="0">
                <a:latin typeface="Goudy Old Style" panose="02020502050305020303" pitchFamily="18" charset="77"/>
              </a:rPr>
              <a:t>(Bilan éducatif et cognitif partagé)</a:t>
            </a:r>
          </a:p>
          <a:p>
            <a:pPr algn="ctr"/>
            <a:r>
              <a:rPr lang="fr-FR" sz="1680" b="1" dirty="0">
                <a:latin typeface="Goudy Old Style" panose="02020502050305020303" pitchFamily="18" charset="77"/>
              </a:rPr>
              <a:t>Proposition d’un plan d’accompagnement et de soin individualisé </a:t>
            </a:r>
          </a:p>
          <a:p>
            <a:pPr algn="ctr"/>
            <a:r>
              <a:rPr lang="fr-FR" sz="1470" i="1" dirty="0">
                <a:latin typeface="Goudy Old Style" panose="02020502050305020303" pitchFamily="18" charset="77"/>
              </a:rPr>
              <a:t>Thérapie structurée, Remédiation cognitive, ETP, …</a:t>
            </a:r>
            <a:endParaRPr lang="fr-FR" sz="1680" i="1" dirty="0">
              <a:latin typeface="Goudy Old Style" panose="02020502050305020303" pitchFamily="18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22935E-FCBB-3DCF-3864-1A29EE383F8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6864" l="10000" r="92455">
                        <a14:foregroundMark x1="89750" y1="83136" x2="51205" y2="75387"/>
                        <a14:foregroundMark x1="52455" y1="84182" x2="62432" y2="86364"/>
                        <a14:foregroundMark x1="62432" y1="86364" x2="71341" y2="84818"/>
                        <a14:foregroundMark x1="71341" y1="84818" x2="78568" y2="85591"/>
                        <a14:foregroundMark x1="78568" y1="85591" x2="85864" y2="88955"/>
                        <a14:foregroundMark x1="85864" y1="88955" x2="90432" y2="86182"/>
                        <a14:foregroundMark x1="64000" y1="49364" x2="64477" y2="53091"/>
                        <a14:foregroundMark x1="82182" y1="94273" x2="85523" y2="95000"/>
                        <a14:foregroundMark x1="59000" y1="95000" x2="62023" y2="92591"/>
                        <a14:foregroundMark x1="62023" y1="92591" x2="60750" y2="96682"/>
                        <a14:foregroundMark x1="92477" y1="84045" x2="92386" y2="85909"/>
                        <a14:foregroundMark x1="71159" y1="41955" x2="71159" y2="46227"/>
                        <a14:foregroundMark x1="62432" y1="44000" x2="63068" y2="44909"/>
                        <a14:foregroundMark x1="62341" y1="59409" x2="61318" y2="57909"/>
                        <a14:foregroundMark x1="61682" y1="48818" x2="61682" y2="51045"/>
                        <a14:foregroundMark x1="69023" y1="53091" x2="69023" y2="53091"/>
                        <a14:foregroundMark x1="67614" y1="51045" x2="67614" y2="51045"/>
                        <a14:foregroundMark x1="61773" y1="96318" x2="61773" y2="96318"/>
                        <a14:foregroundMark x1="62159" y1="96136" x2="62159" y2="96136"/>
                        <a14:foregroundMark x1="62341" y1="95955" x2="62341" y2="95955"/>
                        <a14:foregroundMark x1="83295" y1="96864" x2="83295" y2="96864"/>
                        <a14:backgroundMark x1="16682" y1="73500" x2="41886" y2="47091"/>
                        <a14:backgroundMark x1="41886" y1="47091" x2="53341" y2="31727"/>
                        <a14:backgroundMark x1="22727" y1="85364" x2="39545" y2="65955"/>
                        <a14:backgroundMark x1="39545" y1="65955" x2="39795" y2="65500"/>
                        <a14:backgroundMark x1="39886" y1="81091" x2="50841" y2="67909"/>
                        <a14:backgroundMark x1="39795" y1="72545" x2="49614" y2="75364"/>
                        <a14:backgroundMark x1="49614" y1="75364" x2="50545" y2="74773"/>
                        <a14:backgroundMark x1="76818" y1="39364" x2="75409" y2="52000"/>
                        <a14:backgroundMark x1="75409" y1="52000" x2="78318" y2="58864"/>
                        <a14:backgroundMark x1="78318" y1="58864" x2="81250" y2="48409"/>
                        <a14:backgroundMark x1="81250" y1="48409" x2="80432" y2="44000"/>
                        <a14:backgroundMark x1="75977" y1="95364" x2="66409" y2="93364"/>
                        <a14:backgroundMark x1="70591" y1="97409" x2="55182" y2="99455"/>
                        <a14:backgroundMark x1="66977" y1="39182" x2="66886" y2="48818"/>
                        <a14:backgroundMark x1="51023" y1="74409" x2="50636" y2="7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66" t="34134" r="5424"/>
          <a:stretch/>
        </p:blipFill>
        <p:spPr>
          <a:xfrm>
            <a:off x="10432584" y="3013580"/>
            <a:ext cx="2475696" cy="17837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5098"/>
              </a:srgbClr>
            </a:outerShdw>
          </a:effec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FCE71CC4-C8F2-E72F-0596-E766281B7146}"/>
              </a:ext>
            </a:extLst>
          </p:cNvPr>
          <p:cNvSpPr txBox="1"/>
          <p:nvPr/>
        </p:nvSpPr>
        <p:spPr>
          <a:xfrm>
            <a:off x="4404083" y="8564297"/>
            <a:ext cx="39934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Goudy Old Style" panose="02020502050305020303" pitchFamily="18" charset="77"/>
              </a:rPr>
              <a:t>Nom de votre structure</a:t>
            </a:r>
          </a:p>
          <a:p>
            <a:pPr algn="ctr"/>
            <a:r>
              <a:rPr lang="fr-FR" sz="1400" dirty="0">
                <a:latin typeface="Goudy Old Style" panose="02020502050305020303" pitchFamily="18" charset="77"/>
              </a:rPr>
              <a:t>Adresse </a:t>
            </a:r>
          </a:p>
          <a:p>
            <a:pPr algn="ctr"/>
            <a:r>
              <a:rPr lang="fr-FR" sz="1400" dirty="0">
                <a:latin typeface="Goudy Old Style" panose="02020502050305020303" pitchFamily="18" charset="77"/>
              </a:rPr>
              <a:t>Numéro</a:t>
            </a:r>
          </a:p>
          <a:p>
            <a:pPr algn="ctr"/>
            <a:r>
              <a:rPr lang="fr-FR" sz="1400" dirty="0">
                <a:latin typeface="Goudy Old Style" panose="02020502050305020303" pitchFamily="18" charset="77"/>
              </a:rPr>
              <a:t>Adresse mail </a:t>
            </a:r>
          </a:p>
        </p:txBody>
      </p:sp>
      <p:pic>
        <p:nvPicPr>
          <p:cNvPr id="33" name="Picture 4" descr="location - Laverie la Lavandière">
            <a:extLst>
              <a:ext uri="{FF2B5EF4-FFF2-40B4-BE49-F238E27FC236}">
                <a16:creationId xmlns:a16="http://schemas.microsoft.com/office/drawing/2014/main" id="{075EE7C7-504D-0B80-50C0-653BDDE8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67" y="8173951"/>
            <a:ext cx="380167" cy="3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B0E449-A22D-00C2-7776-FFA0B818628B}"/>
              </a:ext>
            </a:extLst>
          </p:cNvPr>
          <p:cNvSpPr txBox="1"/>
          <p:nvPr/>
        </p:nvSpPr>
        <p:spPr>
          <a:xfrm>
            <a:off x="153255" y="8763628"/>
            <a:ext cx="377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merican Typewriter" panose="02090604020004020304" pitchFamily="18" charset="77"/>
              </a:rPr>
              <a:t>Vous pouvez prendre contact avec ….</a:t>
            </a:r>
          </a:p>
        </p:txBody>
      </p:sp>
    </p:spTree>
    <p:extLst>
      <p:ext uri="{BB962C8B-B14F-4D97-AF65-F5344CB8AC3E}">
        <p14:creationId xmlns:p14="http://schemas.microsoft.com/office/powerpoint/2010/main" val="843956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120</Words>
  <Application>Microsoft Macintosh PowerPoint</Application>
  <PresentationFormat>A3 (297 x 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American Typewriter</vt:lpstr>
      <vt:lpstr>Arial</vt:lpstr>
      <vt:lpstr>Calibri</vt:lpstr>
      <vt:lpstr>Calibri Light</vt:lpstr>
      <vt:lpstr>Goudy Old Style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Féron Marion</dc:creator>
  <cp:lastModifiedBy>Féron Marion</cp:lastModifiedBy>
  <cp:revision>7</cp:revision>
  <dcterms:created xsi:type="dcterms:W3CDTF">2022-06-17T13:30:05Z</dcterms:created>
  <dcterms:modified xsi:type="dcterms:W3CDTF">2023-05-21T12:32:54Z</dcterms:modified>
</cp:coreProperties>
</file>